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the tidebox team; Sam, Robby and Adam. There will be a time for questions at the end so if you have a comment that is the time to do so.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b3d745212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b3d745212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suggested to the client to add buttons and an </a:t>
            </a:r>
            <a:r>
              <a:rPr lang="en"/>
              <a:t>interactable</a:t>
            </a:r>
            <a:r>
              <a:rPr lang="en"/>
              <a:t> screen for the GUI to make the application more </a:t>
            </a:r>
            <a:r>
              <a:rPr lang="en"/>
              <a:t>accessible</a:t>
            </a:r>
            <a:r>
              <a:rPr lang="en"/>
              <a:t>. </a:t>
            </a:r>
            <a:r>
              <a:rPr lang="en"/>
              <a:t>Client</a:t>
            </a:r>
            <a:r>
              <a:rPr lang="en"/>
              <a:t> asked for GUI grounded in reality. (so no floating text) after </a:t>
            </a:r>
            <a:r>
              <a:rPr lang="en"/>
              <a:t>discussion</a:t>
            </a:r>
            <a:r>
              <a:rPr lang="en"/>
              <a:t> with the client, we </a:t>
            </a:r>
            <a:r>
              <a:rPr lang="en"/>
              <a:t>agreed</a:t>
            </a:r>
            <a:r>
              <a:rPr lang="en"/>
              <a:t> that it would be better to be facing the table and press the button to increase user </a:t>
            </a:r>
            <a:r>
              <a:rPr lang="en"/>
              <a:t>engagement</a:t>
            </a:r>
            <a:r>
              <a:rPr lang="en"/>
              <a:t>. Controls updated to include the XBox 360 controller as per the clients needs. GUI increases user </a:t>
            </a:r>
            <a:r>
              <a:rPr lang="en"/>
              <a:t>engagement</a:t>
            </a:r>
            <a:r>
              <a:rPr lang="en"/>
              <a:t> as the user now has to </a:t>
            </a:r>
            <a:r>
              <a:rPr lang="en"/>
              <a:t>physically</a:t>
            </a:r>
            <a:r>
              <a:rPr lang="en"/>
              <a:t> start and stop the flood. One of the failures was that the raycast </a:t>
            </a:r>
            <a:r>
              <a:rPr lang="en"/>
              <a:t>works</a:t>
            </a:r>
            <a:r>
              <a:rPr lang="en"/>
              <a:t> by returning the name of the object hit and executing the code according to the name which is unstable if the names of the object change for whatever reason. This was done as a last minute addition as i couldnt figure out how to use the data from a level blueprint in a blueprint class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b4825e2db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b4825e2db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b3d745212_0_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b3d745212_0_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b3d745212_0_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3b3d745212_0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b3d745212_0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b3d745212_0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b3d745212_0_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b3d745212_0_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Throughout the project we followed the agile methodology. More specifically we stuck to SCRUM, this involved: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Daily stand up meetings to track progress</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b3d745212_8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b3d745212_8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 quick video </a:t>
            </a:r>
            <a:r>
              <a:rPr lang="en"/>
              <a:t>demonstrating</a:t>
            </a:r>
            <a:r>
              <a:rPr lang="en"/>
              <a:t> the simulation.</a:t>
            </a:r>
            <a:endParaRPr/>
          </a:p>
          <a:p>
            <a:pPr indent="0" lvl="0" marL="0" rtl="0" algn="l">
              <a:spcBef>
                <a:spcPts val="0"/>
              </a:spcBef>
              <a:spcAft>
                <a:spcPts val="0"/>
              </a:spcAft>
              <a:buNone/>
            </a:pPr>
            <a:r>
              <a:rPr lang="en"/>
              <a:t>This first scene showing an </a:t>
            </a:r>
            <a:r>
              <a:rPr lang="en"/>
              <a:t>exaggerated water to show the water flow.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next scene is showing the realistic water heights. The terrain has been multiplied as the Humber is a flat area.  The water is read in through the tide data file. Currently there are some missing data in the data files we were produced so the water appears to be breaking through the flood defences but this can be fixed easily in the future.</a:t>
            </a:r>
            <a:r>
              <a:rPr lang="en"/>
              <a: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b3d745212_8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b3d745212_8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b3d745212_0_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b3d745212_0_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We created </a:t>
            </a:r>
            <a:r>
              <a:rPr lang="en" sz="1200"/>
              <a:t>a data parser to format the data for use in our Unreal project. Different data formats were needed for the separate three different input files; tidal input, terrain data and river inputs. The parser is capable of converting multiple files simultaneously. </a:t>
            </a:r>
            <a:endParaRPr sz="1200"/>
          </a:p>
          <a:p>
            <a:pPr indent="0" lvl="0" marL="0" rtl="0" algn="l">
              <a:lnSpc>
                <a:spcPct val="115000"/>
              </a:lnSpc>
              <a:spcBef>
                <a:spcPts val="1600"/>
              </a:spcBef>
              <a:spcAft>
                <a:spcPts val="0"/>
              </a:spcAft>
              <a:buNone/>
            </a:pPr>
            <a:r>
              <a:rPr lang="en" sz="1200"/>
              <a:t>Added a procedural mesh for the water which dynamically changes based on a simplified version of the Lisflood algorithm.</a:t>
            </a:r>
            <a:endParaRPr sz="1200"/>
          </a:p>
          <a:p>
            <a:pPr indent="0" lvl="0" marL="0" rtl="0" algn="l">
              <a:lnSpc>
                <a:spcPct val="115000"/>
              </a:lnSpc>
              <a:spcBef>
                <a:spcPts val="1600"/>
              </a:spcBef>
              <a:spcAft>
                <a:spcPts val="0"/>
              </a:spcAft>
              <a:buNone/>
            </a:pPr>
            <a:r>
              <a:rPr lang="en" sz="1200"/>
              <a:t>Reduced and improved almost the entire code base. There was a lot of over complex, unnecessary  or even redundant code which we removed or rewrote. The code base is less than half while improving the functionality.</a:t>
            </a:r>
            <a:endParaRPr sz="1200"/>
          </a:p>
          <a:p>
            <a:pPr indent="0" lvl="0" marL="0" rtl="0" algn="l">
              <a:lnSpc>
                <a:spcPct val="115000"/>
              </a:lnSpc>
              <a:spcBef>
                <a:spcPts val="1600"/>
              </a:spcBef>
              <a:spcAft>
                <a:spcPts val="0"/>
              </a:spcAft>
              <a:buNone/>
            </a:pPr>
            <a:r>
              <a:rPr lang="en" sz="1200"/>
              <a:t>Restructured how procedural meshes are created and handled for added simplicity. We changed the style to a blocky minecraft style as the client mentioned that children like that.</a:t>
            </a:r>
            <a:endParaRPr sz="1200"/>
          </a:p>
          <a:p>
            <a:pPr indent="0" lvl="0" marL="0" rtl="0" algn="l">
              <a:lnSpc>
                <a:spcPct val="115000"/>
              </a:lnSpc>
              <a:spcBef>
                <a:spcPts val="1600"/>
              </a:spcBef>
              <a:spcAft>
                <a:spcPts val="0"/>
              </a:spcAft>
              <a:buNone/>
            </a:pPr>
            <a:r>
              <a:rPr lang="en" sz="1200"/>
              <a:t>Added height based materials which add a gradient to the simulation for an improved visual aesthetic.</a:t>
            </a:r>
            <a:endParaRPr sz="1200"/>
          </a:p>
          <a:p>
            <a:pPr indent="0" lvl="0" marL="0" rtl="0" algn="l">
              <a:lnSpc>
                <a:spcPct val="115000"/>
              </a:lnSpc>
              <a:spcBef>
                <a:spcPts val="1600"/>
              </a:spcBef>
              <a:spcAft>
                <a:spcPts val="0"/>
              </a:spcAft>
              <a:buNone/>
            </a:pPr>
            <a:r>
              <a:rPr lang="en" sz="1200"/>
              <a:t>We added an in world UI with buttons for the user to press and a screen which provides feedback and information.</a:t>
            </a:r>
            <a:endParaRPr sz="1200"/>
          </a:p>
          <a:p>
            <a:pPr indent="0" lvl="0" marL="0" rtl="0" algn="l">
              <a:lnSpc>
                <a:spcPct val="115000"/>
              </a:lnSpc>
              <a:spcBef>
                <a:spcPts val="1600"/>
              </a:spcBef>
              <a:spcAft>
                <a:spcPts val="0"/>
              </a:spcAft>
              <a:buNone/>
            </a:pPr>
            <a:r>
              <a:rPr lang="en" sz="1200"/>
              <a:t>Added the ability to render the procedural meshes as voxels in alignment with the client’s preferences and improved performance.</a:t>
            </a:r>
            <a:endParaRPr sz="1200"/>
          </a:p>
          <a:p>
            <a:pPr indent="0" lvl="0" marL="0" rtl="0" algn="l">
              <a:lnSpc>
                <a:spcPct val="115000"/>
              </a:lnSpc>
              <a:spcBef>
                <a:spcPts val="1600"/>
              </a:spcBef>
              <a:spcAft>
                <a:spcPts val="1600"/>
              </a:spcAft>
              <a:buNone/>
            </a:pPr>
            <a:r>
              <a:rPr lang="en" sz="1200"/>
              <a:t>Added ray cast based in world button press as the client asked for a natural interaction with the simulation; without a glaring GUI over the screen.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b3d745212_0_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b3d745212_0_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b3d745212_0_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b3d745212_0_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b3d745212_0_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b3d745212_0_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39730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488" y="139730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09" y="139730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www.bristol.ac.uk/geography/research/hydrology/models/lisflood" TargetMode="External"/><Relationship Id="rId4" Type="http://schemas.openxmlformats.org/officeDocument/2006/relationships/image" Target="../media/image7.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TideBox</a:t>
            </a:r>
            <a:endParaRPr sz="3600"/>
          </a:p>
          <a:p>
            <a:pPr indent="0" lvl="0" marL="0" rtl="0" algn="l">
              <a:spcBef>
                <a:spcPts val="0"/>
              </a:spcBef>
              <a:spcAft>
                <a:spcPts val="0"/>
              </a:spcAft>
              <a:buNone/>
            </a:pPr>
            <a:r>
              <a:rPr lang="en" sz="3600"/>
              <a:t>(Humber in a Box 2)</a:t>
            </a:r>
            <a:endParaRPr sz="3600"/>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Unreal Engine 4 Real-time Lisflood Simulation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GUI and Controls</a:t>
            </a:r>
            <a:endParaRPr/>
          </a:p>
        </p:txBody>
      </p:sp>
      <p:sp>
        <p:nvSpPr>
          <p:cNvPr id="201" name="Google Shape;201;p22"/>
          <p:cNvSpPr txBox="1"/>
          <p:nvPr>
            <p:ph idx="1" type="body"/>
          </p:nvPr>
        </p:nvSpPr>
        <p:spPr>
          <a:xfrm>
            <a:off x="1297500" y="139730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Client requested a GUI that was “grounded in reality”</a:t>
            </a:r>
            <a:endParaRPr/>
          </a:p>
          <a:p>
            <a:pPr indent="-311150" lvl="0" marL="457200" rtl="0" algn="l">
              <a:spcBef>
                <a:spcPts val="0"/>
              </a:spcBef>
              <a:spcAft>
                <a:spcPts val="0"/>
              </a:spcAft>
              <a:buSzPts val="1300"/>
              <a:buChar char="●"/>
            </a:pPr>
            <a:r>
              <a:rPr lang="en"/>
              <a:t>Controls mapped to the Xbox 360 controller</a:t>
            </a:r>
            <a:endParaRPr/>
          </a:p>
          <a:p>
            <a:pPr indent="-311150" lvl="0" marL="457200" rtl="0" algn="l">
              <a:spcBef>
                <a:spcPts val="0"/>
              </a:spcBef>
              <a:spcAft>
                <a:spcPts val="0"/>
              </a:spcAft>
              <a:buSzPts val="1300"/>
              <a:buChar char="●"/>
            </a:pPr>
            <a:r>
              <a:rPr lang="en"/>
              <a:t>Buttons are interactable using a raycasting method</a:t>
            </a:r>
            <a:endParaRPr/>
          </a:p>
          <a:p>
            <a:pPr indent="0" lvl="0" marL="0" rtl="0" algn="l">
              <a:spcBef>
                <a:spcPts val="1600"/>
              </a:spcBef>
              <a:spcAft>
                <a:spcPts val="1600"/>
              </a:spcAft>
              <a:buNone/>
            </a:pPr>
            <a:r>
              <a:t/>
            </a:r>
            <a:endParaRPr/>
          </a:p>
        </p:txBody>
      </p:sp>
      <p:pic>
        <p:nvPicPr>
          <p:cNvPr id="202" name="Google Shape;202;p22"/>
          <p:cNvPicPr preferRelativeResize="0"/>
          <p:nvPr/>
        </p:nvPicPr>
        <p:blipFill>
          <a:blip r:embed="rId3">
            <a:alphaModFix/>
          </a:blip>
          <a:stretch>
            <a:fillRect/>
          </a:stretch>
        </p:blipFill>
        <p:spPr>
          <a:xfrm>
            <a:off x="1505650" y="2627450"/>
            <a:ext cx="6132725" cy="2192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Successes and Failures</a:t>
            </a:r>
            <a:endParaRPr/>
          </a:p>
        </p:txBody>
      </p:sp>
      <p:sp>
        <p:nvSpPr>
          <p:cNvPr id="208" name="Google Shape;208;p23"/>
          <p:cNvSpPr txBox="1"/>
          <p:nvPr>
            <p:ph idx="1" type="body"/>
          </p:nvPr>
        </p:nvSpPr>
        <p:spPr>
          <a:xfrm>
            <a:off x="1297488" y="139730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Successes</a:t>
            </a:r>
            <a:endParaRPr/>
          </a:p>
          <a:p>
            <a:pPr indent="-311150" lvl="0" marL="457200" rtl="0" algn="l">
              <a:spcBef>
                <a:spcPts val="1600"/>
              </a:spcBef>
              <a:spcAft>
                <a:spcPts val="0"/>
              </a:spcAft>
              <a:buSzPts val="1300"/>
              <a:buChar char="●"/>
            </a:pPr>
            <a:r>
              <a:rPr lang="en"/>
              <a:t>Water flow implemented using Lisflood</a:t>
            </a:r>
            <a:endParaRPr/>
          </a:p>
          <a:p>
            <a:pPr indent="-311150" lvl="0" marL="457200" rtl="0" algn="l">
              <a:spcBef>
                <a:spcPts val="0"/>
              </a:spcBef>
              <a:spcAft>
                <a:spcPts val="0"/>
              </a:spcAft>
              <a:buSzPts val="1300"/>
              <a:buChar char="●"/>
            </a:pPr>
            <a:r>
              <a:rPr lang="en"/>
              <a:t>Reduction in procedural mesh complexity yields improved performance and faster load times</a:t>
            </a:r>
            <a:endParaRPr/>
          </a:p>
          <a:p>
            <a:pPr indent="-311150" lvl="0" marL="457200" rtl="0" algn="l">
              <a:spcBef>
                <a:spcPts val="0"/>
              </a:spcBef>
              <a:spcAft>
                <a:spcPts val="0"/>
              </a:spcAft>
              <a:buSzPts val="1300"/>
              <a:buChar char="●"/>
            </a:pPr>
            <a:r>
              <a:rPr lang="en"/>
              <a:t>Created a flexible and extensible data input and handling system</a:t>
            </a:r>
            <a:endParaRPr/>
          </a:p>
          <a:p>
            <a:pPr indent="-311150" lvl="0" marL="457200" rtl="0" algn="l">
              <a:spcBef>
                <a:spcPts val="0"/>
              </a:spcBef>
              <a:spcAft>
                <a:spcPts val="0"/>
              </a:spcAft>
              <a:buSzPts val="1300"/>
              <a:buChar char="●"/>
            </a:pPr>
            <a:r>
              <a:rPr lang="en"/>
              <a:t>GUI effectively increases user engagement with the application</a:t>
            </a:r>
            <a:endParaRPr/>
          </a:p>
          <a:p>
            <a:pPr indent="-311150" lvl="0" marL="457200" rtl="0" algn="l">
              <a:spcBef>
                <a:spcPts val="0"/>
              </a:spcBef>
              <a:spcAft>
                <a:spcPts val="0"/>
              </a:spcAft>
              <a:buSzPts val="1300"/>
              <a:buChar char="●"/>
            </a:pPr>
            <a:r>
              <a:rPr lang="en"/>
              <a:t>Well adapted to client’s needs</a:t>
            </a:r>
            <a:endParaRPr/>
          </a:p>
        </p:txBody>
      </p:sp>
      <p:sp>
        <p:nvSpPr>
          <p:cNvPr id="209" name="Google Shape;209;p23"/>
          <p:cNvSpPr txBox="1"/>
          <p:nvPr>
            <p:ph idx="2" type="body"/>
          </p:nvPr>
        </p:nvSpPr>
        <p:spPr>
          <a:xfrm>
            <a:off x="4933209" y="139730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Failures</a:t>
            </a:r>
            <a:endParaRPr/>
          </a:p>
          <a:p>
            <a:pPr indent="-311150" lvl="0" marL="457200" rtl="0" algn="l">
              <a:spcBef>
                <a:spcPts val="1600"/>
              </a:spcBef>
              <a:spcAft>
                <a:spcPts val="0"/>
              </a:spcAft>
              <a:buSzPts val="1300"/>
              <a:buChar char="●"/>
            </a:pPr>
            <a:r>
              <a:rPr lang="en"/>
              <a:t>Our Lisflood implementation is a simplified version</a:t>
            </a:r>
            <a:endParaRPr/>
          </a:p>
          <a:p>
            <a:pPr indent="-311150" lvl="0" marL="457200" rtl="0" algn="l">
              <a:spcBef>
                <a:spcPts val="0"/>
              </a:spcBef>
              <a:spcAft>
                <a:spcPts val="0"/>
              </a:spcAft>
              <a:buSzPts val="1300"/>
              <a:buChar char="●"/>
            </a:pPr>
            <a:r>
              <a:rPr lang="en"/>
              <a:t>Sprint Task time estimation was </a:t>
            </a:r>
            <a:r>
              <a:rPr lang="en"/>
              <a:t>in</a:t>
            </a:r>
            <a:r>
              <a:rPr lang="en"/>
              <a:t>accurate at the start of the project </a:t>
            </a:r>
            <a:endParaRPr/>
          </a:p>
          <a:p>
            <a:pPr indent="-311150" lvl="0" marL="457200" rtl="0" algn="l">
              <a:spcBef>
                <a:spcPts val="0"/>
              </a:spcBef>
              <a:spcAft>
                <a:spcPts val="0"/>
              </a:spcAft>
              <a:buSzPts val="1300"/>
              <a:buChar char="●"/>
            </a:pPr>
            <a:r>
              <a:rPr lang="en"/>
              <a:t>GUI d</a:t>
            </a:r>
            <a:r>
              <a:rPr lang="en"/>
              <a:t>oes not display flood information to the screen fully</a:t>
            </a:r>
            <a:endParaRPr/>
          </a:p>
          <a:p>
            <a:pPr indent="-311150" lvl="0" marL="457200" rtl="0" algn="l">
              <a:spcBef>
                <a:spcPts val="0"/>
              </a:spcBef>
              <a:spcAft>
                <a:spcPts val="0"/>
              </a:spcAft>
              <a:buSzPts val="1300"/>
              <a:buChar char="●"/>
            </a:pPr>
            <a:r>
              <a:rPr lang="en"/>
              <a:t>Issues with importing data in .exe build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Steps</a:t>
            </a:r>
            <a:endParaRPr/>
          </a:p>
        </p:txBody>
      </p:sp>
      <p:sp>
        <p:nvSpPr>
          <p:cNvPr id="215" name="Google Shape;215;p24"/>
          <p:cNvSpPr txBox="1"/>
          <p:nvPr>
            <p:ph idx="1" type="body"/>
          </p:nvPr>
        </p:nvSpPr>
        <p:spPr>
          <a:xfrm>
            <a:off x="1297500" y="139730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VR Integration</a:t>
            </a:r>
            <a:endParaRPr/>
          </a:p>
          <a:p>
            <a:pPr indent="-298450" lvl="1" marL="914400" rtl="0" algn="l">
              <a:spcBef>
                <a:spcPts val="0"/>
              </a:spcBef>
              <a:spcAft>
                <a:spcPts val="0"/>
              </a:spcAft>
              <a:buSzPts val="1100"/>
              <a:buChar char="○"/>
            </a:pPr>
            <a:r>
              <a:rPr lang="en"/>
              <a:t>Oculus Rift</a:t>
            </a:r>
            <a:endParaRPr/>
          </a:p>
          <a:p>
            <a:pPr indent="-298450" lvl="1" marL="914400" rtl="0" algn="l">
              <a:spcBef>
                <a:spcPts val="0"/>
              </a:spcBef>
              <a:spcAft>
                <a:spcPts val="0"/>
              </a:spcAft>
              <a:buSzPts val="1100"/>
              <a:buChar char="○"/>
            </a:pPr>
            <a:r>
              <a:rPr lang="en"/>
              <a:t>Potentially HTC Vive and other devices</a:t>
            </a:r>
            <a:endParaRPr/>
          </a:p>
          <a:p>
            <a:pPr indent="-311150" lvl="0" marL="457200" rtl="0" algn="l">
              <a:spcBef>
                <a:spcPts val="0"/>
              </a:spcBef>
              <a:spcAft>
                <a:spcPts val="0"/>
              </a:spcAft>
              <a:buSzPts val="1300"/>
              <a:buChar char="●"/>
            </a:pPr>
            <a:r>
              <a:rPr lang="en"/>
              <a:t>Scenarios</a:t>
            </a:r>
            <a:endParaRPr/>
          </a:p>
          <a:p>
            <a:pPr indent="-298450" lvl="1" marL="914400" rtl="0" algn="l">
              <a:spcBef>
                <a:spcPts val="0"/>
              </a:spcBef>
              <a:spcAft>
                <a:spcPts val="0"/>
              </a:spcAft>
              <a:buSzPts val="1100"/>
              <a:buChar char="○"/>
            </a:pPr>
            <a:r>
              <a:rPr lang="en"/>
              <a:t>Utilising different data sets to </a:t>
            </a:r>
            <a:r>
              <a:rPr lang="en"/>
              <a:t>create</a:t>
            </a:r>
            <a:r>
              <a:rPr lang="en"/>
              <a:t> different experiences</a:t>
            </a:r>
            <a:endParaRPr/>
          </a:p>
          <a:p>
            <a:pPr indent="-311150" lvl="0" marL="457200" rtl="0" algn="l">
              <a:spcBef>
                <a:spcPts val="0"/>
              </a:spcBef>
              <a:spcAft>
                <a:spcPts val="0"/>
              </a:spcAft>
              <a:buSzPts val="1300"/>
              <a:buChar char="●"/>
            </a:pPr>
            <a:r>
              <a:rPr lang="en"/>
              <a:t>Improve the visual feedback provided to the user about the simulation</a:t>
            </a:r>
            <a:endParaRPr/>
          </a:p>
          <a:p>
            <a:pPr indent="-298450" lvl="1" marL="914400" rtl="0" algn="l">
              <a:spcBef>
                <a:spcPts val="0"/>
              </a:spcBef>
              <a:spcAft>
                <a:spcPts val="0"/>
              </a:spcAft>
              <a:buSzPts val="1100"/>
              <a:buChar char="○"/>
            </a:pPr>
            <a:r>
              <a:rPr lang="en"/>
              <a:t>Audio guide walkthrough</a:t>
            </a:r>
            <a:endParaRPr/>
          </a:p>
          <a:p>
            <a:pPr indent="-298450" lvl="1" marL="914400" rtl="0" algn="l">
              <a:spcBef>
                <a:spcPts val="0"/>
              </a:spcBef>
              <a:spcAft>
                <a:spcPts val="0"/>
              </a:spcAft>
              <a:buSzPts val="1100"/>
              <a:buChar char="○"/>
            </a:pPr>
            <a:r>
              <a:rPr lang="en"/>
              <a:t>Miscellaneous simulation information</a:t>
            </a:r>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a:t>
            </a:r>
            <a:r>
              <a:rPr lang="en"/>
              <a:t> you for your attention</a:t>
            </a:r>
            <a:endParaRPr/>
          </a:p>
        </p:txBody>
      </p:sp>
      <p:sp>
        <p:nvSpPr>
          <p:cNvPr id="221" name="Google Shape;221;p25"/>
          <p:cNvSpPr txBox="1"/>
          <p:nvPr>
            <p:ph idx="1" type="body"/>
          </p:nvPr>
        </p:nvSpPr>
        <p:spPr>
          <a:xfrm>
            <a:off x="1297500" y="1397300"/>
            <a:ext cx="7038900" cy="29112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3000"/>
              <a:t>Questions</a:t>
            </a:r>
            <a:r>
              <a:rPr lang="en" sz="3000"/>
              <a:t>?</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1" name="Google Shape;141;p14"/>
          <p:cNvSpPr txBox="1"/>
          <p:nvPr>
            <p:ph idx="1" type="body"/>
          </p:nvPr>
        </p:nvSpPr>
        <p:spPr>
          <a:xfrm>
            <a:off x="1297500" y="139730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Project </a:t>
            </a:r>
            <a:r>
              <a:rPr lang="en"/>
              <a:t>Overview</a:t>
            </a:r>
            <a:endParaRPr/>
          </a:p>
          <a:p>
            <a:pPr indent="-298450" lvl="1" marL="914400" rtl="0" algn="l">
              <a:spcBef>
                <a:spcPts val="0"/>
              </a:spcBef>
              <a:spcAft>
                <a:spcPts val="0"/>
              </a:spcAft>
              <a:buSzPts val="1100"/>
              <a:buChar char="○"/>
            </a:pPr>
            <a:r>
              <a:rPr lang="en"/>
              <a:t>Unreal Engine 4, C++, Blueprints</a:t>
            </a:r>
            <a:endParaRPr/>
          </a:p>
          <a:p>
            <a:pPr indent="-298450" lvl="1" marL="914400" rtl="0" algn="l">
              <a:spcBef>
                <a:spcPts val="0"/>
              </a:spcBef>
              <a:spcAft>
                <a:spcPts val="0"/>
              </a:spcAft>
              <a:buSzPts val="1100"/>
              <a:buChar char="○"/>
            </a:pPr>
            <a:r>
              <a:rPr lang="en"/>
              <a:t>Designed and developed for a client in the </a:t>
            </a:r>
            <a:r>
              <a:rPr lang="en"/>
              <a:t>University of Hull Geography Department</a:t>
            </a:r>
            <a:endParaRPr/>
          </a:p>
          <a:p>
            <a:pPr indent="-298450" lvl="1" marL="914400" rtl="0" algn="l">
              <a:spcBef>
                <a:spcPts val="0"/>
              </a:spcBef>
              <a:spcAft>
                <a:spcPts val="0"/>
              </a:spcAft>
              <a:buSzPts val="1100"/>
              <a:buChar char="○"/>
            </a:pPr>
            <a:r>
              <a:rPr lang="en"/>
              <a:t>Allows for Lisflood </a:t>
            </a:r>
            <a:r>
              <a:rPr lang="en"/>
              <a:t>h</a:t>
            </a:r>
            <a:r>
              <a:rPr lang="en"/>
              <a:t>ydrodynamic </a:t>
            </a:r>
            <a:r>
              <a:rPr lang="en"/>
              <a:t>m</a:t>
            </a:r>
            <a:r>
              <a:rPr lang="en"/>
              <a:t>odel </a:t>
            </a:r>
            <a:r>
              <a:rPr lang="en"/>
              <a:t>simulation of</a:t>
            </a:r>
            <a:r>
              <a:rPr lang="en"/>
              <a:t> the Humber and the </a:t>
            </a:r>
            <a:r>
              <a:rPr lang="en"/>
              <a:t>surrounding</a:t>
            </a:r>
            <a:r>
              <a:rPr lang="en"/>
              <a:t> area</a:t>
            </a:r>
            <a:endParaRPr/>
          </a:p>
          <a:p>
            <a:pPr indent="-311150" lvl="0" marL="457200" rtl="0" algn="l">
              <a:spcBef>
                <a:spcPts val="0"/>
              </a:spcBef>
              <a:spcAft>
                <a:spcPts val="0"/>
              </a:spcAft>
              <a:buSzPts val="1300"/>
              <a:buChar char="●"/>
            </a:pPr>
            <a:r>
              <a:rPr lang="en" sz="1300"/>
              <a:t>Project History</a:t>
            </a:r>
            <a:endParaRPr sz="1300"/>
          </a:p>
          <a:p>
            <a:pPr indent="-298450" lvl="1" marL="914400" rtl="0" algn="l">
              <a:spcBef>
                <a:spcPts val="0"/>
              </a:spcBef>
              <a:spcAft>
                <a:spcPts val="0"/>
              </a:spcAft>
              <a:buSzPts val="1100"/>
              <a:buChar char="○"/>
            </a:pPr>
            <a:r>
              <a:rPr lang="en"/>
              <a:t>2014/2015   -   Unity</a:t>
            </a:r>
            <a:endParaRPr/>
          </a:p>
          <a:p>
            <a:pPr indent="-298450" lvl="1" marL="914400" rtl="0" algn="l">
              <a:spcBef>
                <a:spcPts val="0"/>
              </a:spcBef>
              <a:spcAft>
                <a:spcPts val="0"/>
              </a:spcAft>
              <a:buSzPts val="1100"/>
              <a:buChar char="○"/>
            </a:pPr>
            <a:r>
              <a:rPr lang="en"/>
              <a:t>2015/2016   -   N/A</a:t>
            </a:r>
            <a:endParaRPr/>
          </a:p>
          <a:p>
            <a:pPr indent="-298450" lvl="1" marL="914400" rtl="0" algn="l">
              <a:spcBef>
                <a:spcPts val="0"/>
              </a:spcBef>
              <a:spcAft>
                <a:spcPts val="0"/>
              </a:spcAft>
              <a:buSzPts val="1100"/>
              <a:buChar char="○"/>
            </a:pPr>
            <a:r>
              <a:rPr lang="en"/>
              <a:t>2016/2017   -   Unreal Engine</a:t>
            </a:r>
            <a:endParaRPr/>
          </a:p>
          <a:p>
            <a:pPr indent="-298450" lvl="1" marL="914400" rtl="0" algn="l">
              <a:spcBef>
                <a:spcPts val="0"/>
              </a:spcBef>
              <a:spcAft>
                <a:spcPts val="0"/>
              </a:spcAft>
              <a:buSzPts val="1100"/>
              <a:buChar char="○"/>
            </a:pPr>
            <a:r>
              <a:rPr lang="en"/>
              <a:t>2017/2018   -   Unreal Engine</a:t>
            </a:r>
            <a:endParaRPr/>
          </a:p>
          <a:p>
            <a:pPr indent="-311150" lvl="0" marL="457200" rtl="0" algn="l">
              <a:spcBef>
                <a:spcPts val="0"/>
              </a:spcBef>
              <a:spcAft>
                <a:spcPts val="0"/>
              </a:spcAft>
              <a:buSzPts val="1300"/>
              <a:buChar char="●"/>
            </a:pPr>
            <a:r>
              <a:rPr lang="en"/>
              <a:t>Project Future</a:t>
            </a:r>
            <a:endParaRPr/>
          </a:p>
          <a:p>
            <a:pPr indent="-298450" lvl="1" marL="914400" rtl="0" algn="l">
              <a:spcBef>
                <a:spcPts val="0"/>
              </a:spcBef>
              <a:spcAft>
                <a:spcPts val="0"/>
              </a:spcAft>
              <a:buSzPts val="1100"/>
              <a:buChar char="○"/>
            </a:pPr>
            <a:r>
              <a:rPr lang="en"/>
              <a:t>Hosted at geological conventions</a:t>
            </a:r>
            <a:endParaRPr/>
          </a:p>
          <a:p>
            <a:pPr indent="-298450" lvl="1" marL="914400" rtl="0" algn="l">
              <a:spcBef>
                <a:spcPts val="0"/>
              </a:spcBef>
              <a:spcAft>
                <a:spcPts val="0"/>
              </a:spcAft>
              <a:buSzPts val="1100"/>
              <a:buChar char="○"/>
            </a:pPr>
            <a:r>
              <a:rPr lang="en"/>
              <a:t>Future potential installation at The Deep</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of Scrum/Agile Practices</a:t>
            </a:r>
            <a:endParaRPr/>
          </a:p>
        </p:txBody>
      </p:sp>
      <p:sp>
        <p:nvSpPr>
          <p:cNvPr id="147" name="Google Shape;147;p15"/>
          <p:cNvSpPr txBox="1"/>
          <p:nvPr>
            <p:ph idx="1" type="body"/>
          </p:nvPr>
        </p:nvSpPr>
        <p:spPr>
          <a:xfrm>
            <a:off x="1297500" y="139730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Daily Stand-up Meetings</a:t>
            </a:r>
            <a:endParaRPr/>
          </a:p>
          <a:p>
            <a:pPr indent="-311150" lvl="0" marL="457200" rtl="0" algn="l">
              <a:spcBef>
                <a:spcPts val="0"/>
              </a:spcBef>
              <a:spcAft>
                <a:spcPts val="0"/>
              </a:spcAft>
              <a:buSzPts val="1300"/>
              <a:buChar char="●"/>
            </a:pPr>
            <a:r>
              <a:rPr lang="en"/>
              <a:t>Regular Client Communication</a:t>
            </a:r>
            <a:endParaRPr/>
          </a:p>
          <a:p>
            <a:pPr indent="-311150" lvl="0" marL="457200" rtl="0" algn="l">
              <a:spcBef>
                <a:spcPts val="0"/>
              </a:spcBef>
              <a:spcAft>
                <a:spcPts val="0"/>
              </a:spcAft>
              <a:buSzPts val="1300"/>
              <a:buChar char="●"/>
            </a:pPr>
            <a:r>
              <a:rPr lang="en"/>
              <a:t>Product Backlog Refinement</a:t>
            </a:r>
            <a:endParaRPr/>
          </a:p>
          <a:p>
            <a:pPr indent="-311150" lvl="0" marL="457200" rtl="0" algn="l">
              <a:spcBef>
                <a:spcPts val="0"/>
              </a:spcBef>
              <a:spcAft>
                <a:spcPts val="0"/>
              </a:spcAft>
              <a:buSzPts val="1300"/>
              <a:buChar char="●"/>
            </a:pPr>
            <a:r>
              <a:rPr lang="en"/>
              <a:t>Monthly Sprint Cycles</a:t>
            </a:r>
            <a:endParaRPr/>
          </a:p>
          <a:p>
            <a:pPr indent="-298450" lvl="1" marL="914400" rtl="0" algn="l">
              <a:spcBef>
                <a:spcPts val="0"/>
              </a:spcBef>
              <a:spcAft>
                <a:spcPts val="0"/>
              </a:spcAft>
              <a:buSzPts val="1100"/>
              <a:buChar char="○"/>
            </a:pPr>
            <a:r>
              <a:rPr lang="en"/>
              <a:t>Sprint Planning</a:t>
            </a:r>
            <a:endParaRPr/>
          </a:p>
          <a:p>
            <a:pPr indent="-298450" lvl="2" marL="1371600" rtl="0" algn="l">
              <a:spcBef>
                <a:spcPts val="0"/>
              </a:spcBef>
              <a:spcAft>
                <a:spcPts val="0"/>
              </a:spcAft>
              <a:buSzPts val="1100"/>
              <a:buChar char="■"/>
            </a:pPr>
            <a:r>
              <a:rPr lang="en"/>
              <a:t>Planning Poker</a:t>
            </a:r>
            <a:endParaRPr/>
          </a:p>
          <a:p>
            <a:pPr indent="-298450" lvl="1" marL="914400" rtl="0" algn="l">
              <a:spcBef>
                <a:spcPts val="0"/>
              </a:spcBef>
              <a:spcAft>
                <a:spcPts val="0"/>
              </a:spcAft>
              <a:buSzPts val="1100"/>
              <a:buChar char="○"/>
            </a:pPr>
            <a:r>
              <a:rPr lang="en"/>
              <a:t>Sprint Reviews</a:t>
            </a:r>
            <a:endParaRPr/>
          </a:p>
          <a:p>
            <a:pPr indent="-298450" lvl="1" marL="914400" rtl="0" algn="l">
              <a:spcBef>
                <a:spcPts val="0"/>
              </a:spcBef>
              <a:spcAft>
                <a:spcPts val="0"/>
              </a:spcAft>
              <a:buSzPts val="1100"/>
              <a:buChar char="○"/>
            </a:pPr>
            <a:r>
              <a:rPr lang="en"/>
              <a:t>Sprint Retrospectives</a:t>
            </a:r>
            <a:endParaRPr/>
          </a:p>
          <a:p>
            <a:pPr indent="-311150" lvl="0" marL="457200" rtl="0" algn="l">
              <a:spcBef>
                <a:spcPts val="0"/>
              </a:spcBef>
              <a:spcAft>
                <a:spcPts val="0"/>
              </a:spcAft>
              <a:buSzPts val="1300"/>
              <a:buChar char="●"/>
            </a:pPr>
            <a:r>
              <a:rPr lang="en"/>
              <a:t>Pair Programming</a:t>
            </a:r>
            <a:endParaRPr/>
          </a:p>
          <a:p>
            <a:pPr indent="-311150" lvl="0" marL="457200" rtl="0" algn="l">
              <a:spcBef>
                <a:spcPts val="0"/>
              </a:spcBef>
              <a:spcAft>
                <a:spcPts val="0"/>
              </a:spcAft>
              <a:buSzPts val="1300"/>
              <a:buChar char="●"/>
            </a:pPr>
            <a:r>
              <a:rPr lang="en"/>
              <a:t>Incremental Release Schedule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Demonstration</a:t>
            </a:r>
            <a:endParaRPr/>
          </a:p>
        </p:txBody>
      </p:sp>
      <p:sp>
        <p:nvSpPr>
          <p:cNvPr id="153" name="Google Shape;153;p16"/>
          <p:cNvSpPr txBox="1"/>
          <p:nvPr>
            <p:ph idx="4294967295" type="body"/>
          </p:nvPr>
        </p:nvSpPr>
        <p:spPr>
          <a:xfrm>
            <a:off x="812725" y="4305375"/>
            <a:ext cx="6936000" cy="52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A short </a:t>
            </a:r>
            <a:r>
              <a:rPr lang="en"/>
              <a:t>demonstration</a:t>
            </a:r>
            <a:r>
              <a:rPr lang="en"/>
              <a:t> of the Lisflood Hydrodynamic Model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Lisflood Illustration</a:t>
            </a:r>
            <a:endParaRPr/>
          </a:p>
        </p:txBody>
      </p:sp>
      <p:pic>
        <p:nvPicPr>
          <p:cNvPr id="159" name="Google Shape;159;p17"/>
          <p:cNvPicPr preferRelativeResize="0"/>
          <p:nvPr/>
        </p:nvPicPr>
        <p:blipFill rotWithShape="1">
          <a:blip r:embed="rId3">
            <a:alphaModFix/>
          </a:blip>
          <a:srcRect b="50529" l="0" r="0" t="0"/>
          <a:stretch/>
        </p:blipFill>
        <p:spPr>
          <a:xfrm>
            <a:off x="770400" y="1643875"/>
            <a:ext cx="3576500" cy="2844851"/>
          </a:xfrm>
          <a:prstGeom prst="rect">
            <a:avLst/>
          </a:prstGeom>
          <a:noFill/>
          <a:ln>
            <a:noFill/>
          </a:ln>
        </p:spPr>
      </p:pic>
      <p:pic>
        <p:nvPicPr>
          <p:cNvPr id="160" name="Google Shape;160;p17"/>
          <p:cNvPicPr preferRelativeResize="0"/>
          <p:nvPr/>
        </p:nvPicPr>
        <p:blipFill rotWithShape="1">
          <a:blip r:embed="rId4">
            <a:alphaModFix/>
          </a:blip>
          <a:srcRect b="0" l="0" r="0" t="50450"/>
          <a:stretch/>
        </p:blipFill>
        <p:spPr>
          <a:xfrm>
            <a:off x="4913400" y="1671350"/>
            <a:ext cx="3536487" cy="2817375"/>
          </a:xfrm>
          <a:prstGeom prst="rect">
            <a:avLst/>
          </a:prstGeom>
          <a:noFill/>
          <a:ln>
            <a:noFill/>
          </a:ln>
        </p:spPr>
      </p:pic>
      <p:sp>
        <p:nvSpPr>
          <p:cNvPr id="161" name="Google Shape;161;p17"/>
          <p:cNvSpPr txBox="1"/>
          <p:nvPr/>
        </p:nvSpPr>
        <p:spPr>
          <a:xfrm>
            <a:off x="4654400" y="1643875"/>
            <a:ext cx="226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FEFEF"/>
                </a:solidFill>
              </a:rPr>
              <a:t>3</a:t>
            </a:r>
            <a:endParaRPr>
              <a:solidFill>
                <a:srgbClr val="EFEFEF"/>
              </a:solidFill>
            </a:endParaRPr>
          </a:p>
        </p:txBody>
      </p:sp>
      <p:sp>
        <p:nvSpPr>
          <p:cNvPr id="162" name="Google Shape;162;p17"/>
          <p:cNvSpPr txBox="1"/>
          <p:nvPr/>
        </p:nvSpPr>
        <p:spPr>
          <a:xfrm>
            <a:off x="512925" y="1671350"/>
            <a:ext cx="226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FEFEF"/>
                </a:solidFill>
              </a:rPr>
              <a:t>1</a:t>
            </a:r>
            <a:endParaRPr>
              <a:solidFill>
                <a:srgbClr val="EFEFEF"/>
              </a:solidFill>
            </a:endParaRPr>
          </a:p>
        </p:txBody>
      </p:sp>
      <p:sp>
        <p:nvSpPr>
          <p:cNvPr id="163" name="Google Shape;163;p17"/>
          <p:cNvSpPr txBox="1"/>
          <p:nvPr/>
        </p:nvSpPr>
        <p:spPr>
          <a:xfrm>
            <a:off x="512925" y="3088175"/>
            <a:ext cx="226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FEFEF"/>
                </a:solidFill>
              </a:rPr>
              <a:t>2</a:t>
            </a:r>
            <a:endParaRPr>
              <a:solidFill>
                <a:srgbClr val="EFEFEF"/>
              </a:solidFill>
            </a:endParaRPr>
          </a:p>
        </p:txBody>
      </p:sp>
      <p:sp>
        <p:nvSpPr>
          <p:cNvPr id="164" name="Google Shape;164;p17"/>
          <p:cNvSpPr txBox="1"/>
          <p:nvPr/>
        </p:nvSpPr>
        <p:spPr>
          <a:xfrm>
            <a:off x="4654400" y="3088175"/>
            <a:ext cx="2265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FEFEF"/>
                </a:solidFill>
              </a:rPr>
              <a:t>4</a:t>
            </a:r>
            <a:endParaRPr>
              <a:solidFill>
                <a:srgbClr val="EFEFE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 Contributed</a:t>
            </a:r>
            <a:endParaRPr/>
          </a:p>
        </p:txBody>
      </p:sp>
      <p:sp>
        <p:nvSpPr>
          <p:cNvPr id="170" name="Google Shape;170;p18"/>
          <p:cNvSpPr txBox="1"/>
          <p:nvPr>
            <p:ph idx="1" type="body"/>
          </p:nvPr>
        </p:nvSpPr>
        <p:spPr>
          <a:xfrm>
            <a:off x="1297500" y="139730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Flexible data parser/data conversion tool</a:t>
            </a:r>
            <a:endParaRPr/>
          </a:p>
          <a:p>
            <a:pPr indent="-311150" lvl="0" marL="457200" rtl="0" algn="l">
              <a:spcBef>
                <a:spcPts val="0"/>
              </a:spcBef>
              <a:spcAft>
                <a:spcPts val="0"/>
              </a:spcAft>
              <a:buSzPts val="1300"/>
              <a:buChar char="●"/>
            </a:pPr>
            <a:r>
              <a:rPr lang="en"/>
              <a:t>Simplified procedural mesh generation (terrain and water)</a:t>
            </a:r>
            <a:endParaRPr/>
          </a:p>
          <a:p>
            <a:pPr indent="-311150" lvl="0" marL="457200" rtl="0" algn="l">
              <a:spcBef>
                <a:spcPts val="0"/>
              </a:spcBef>
              <a:spcAft>
                <a:spcPts val="0"/>
              </a:spcAft>
              <a:buSzPts val="1300"/>
              <a:buChar char="●"/>
            </a:pPr>
            <a:r>
              <a:rPr lang="en"/>
              <a:t>Added Lisflood hydrodynamic model simulation to water mesh</a:t>
            </a:r>
            <a:endParaRPr/>
          </a:p>
          <a:p>
            <a:pPr indent="-311150" lvl="0" marL="457200" rtl="0" algn="l">
              <a:spcBef>
                <a:spcPts val="0"/>
              </a:spcBef>
              <a:spcAft>
                <a:spcPts val="0"/>
              </a:spcAft>
              <a:buSzPts val="1300"/>
              <a:buChar char="●"/>
            </a:pPr>
            <a:r>
              <a:rPr lang="en"/>
              <a:t>Codebase reduction and </a:t>
            </a:r>
            <a:r>
              <a:rPr lang="en"/>
              <a:t>simplification</a:t>
            </a:r>
            <a:endParaRPr/>
          </a:p>
          <a:p>
            <a:pPr indent="-311150" lvl="0" marL="457200" rtl="0" algn="l">
              <a:spcBef>
                <a:spcPts val="0"/>
              </a:spcBef>
              <a:spcAft>
                <a:spcPts val="0"/>
              </a:spcAft>
              <a:buSzPts val="1300"/>
              <a:buChar char="●"/>
            </a:pPr>
            <a:r>
              <a:rPr lang="en"/>
              <a:t>Colour of materials dependent on Z height for better visualization of water flow</a:t>
            </a:r>
            <a:endParaRPr/>
          </a:p>
          <a:p>
            <a:pPr indent="-311150" lvl="0" marL="457200" rtl="0" algn="l">
              <a:spcBef>
                <a:spcPts val="0"/>
              </a:spcBef>
              <a:spcAft>
                <a:spcPts val="0"/>
              </a:spcAft>
              <a:buSzPts val="1300"/>
              <a:buChar char="●"/>
            </a:pPr>
            <a:r>
              <a:rPr lang="en"/>
              <a:t>I</a:t>
            </a:r>
            <a:r>
              <a:rPr lang="en"/>
              <a:t>nteractable simulation triggers and in-world </a:t>
            </a:r>
            <a:r>
              <a:rPr lang="en"/>
              <a:t>visual feedback (UI)</a:t>
            </a:r>
            <a:endParaRPr/>
          </a:p>
          <a:p>
            <a:pPr indent="-311150" lvl="0" marL="457200" rtl="0" algn="l">
              <a:spcBef>
                <a:spcPts val="0"/>
              </a:spcBef>
              <a:spcAft>
                <a:spcPts val="0"/>
              </a:spcAft>
              <a:buSzPts val="1300"/>
              <a:buChar char="●"/>
            </a:pPr>
            <a:r>
              <a:rPr lang="en"/>
              <a:t>General graphical improvements made to the scene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Lisflood Hydrodynamic Model</a:t>
            </a:r>
            <a:endParaRPr/>
          </a:p>
        </p:txBody>
      </p:sp>
      <p:sp>
        <p:nvSpPr>
          <p:cNvPr id="176" name="Google Shape;176;p19"/>
          <p:cNvSpPr txBox="1"/>
          <p:nvPr>
            <p:ph idx="1" type="body"/>
          </p:nvPr>
        </p:nvSpPr>
        <p:spPr>
          <a:xfrm>
            <a:off x="1297500" y="139730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a:t>
            </a:r>
            <a:r>
              <a:rPr lang="en"/>
              <a:t>lient’s main requirement and the c</a:t>
            </a:r>
            <a:r>
              <a:rPr lang="en"/>
              <a:t>ore focus of our project</a:t>
            </a:r>
            <a:endParaRPr/>
          </a:p>
          <a:p>
            <a:pPr indent="-311150" lvl="0" marL="457200" rtl="0" algn="l">
              <a:spcBef>
                <a:spcPts val="0"/>
              </a:spcBef>
              <a:spcAft>
                <a:spcPts val="0"/>
              </a:spcAft>
              <a:buSzPts val="1300"/>
              <a:buChar char="●"/>
            </a:pPr>
            <a:r>
              <a:rPr lang="en"/>
              <a:t>Pair programming utilised to enhance quality</a:t>
            </a:r>
            <a:endParaRPr/>
          </a:p>
          <a:p>
            <a:pPr indent="-311150" lvl="0" marL="457200" rtl="0" algn="l">
              <a:spcBef>
                <a:spcPts val="0"/>
              </a:spcBef>
              <a:spcAft>
                <a:spcPts val="0"/>
              </a:spcAft>
              <a:buSzPts val="1300"/>
              <a:buChar char="●"/>
            </a:pPr>
            <a:r>
              <a:rPr lang="en"/>
              <a:t>Accurately follows a simplified version of the Lisflood hydrodynamic model</a:t>
            </a:r>
            <a:endParaRPr/>
          </a:p>
        </p:txBody>
      </p:sp>
      <p:sp>
        <p:nvSpPr>
          <p:cNvPr id="177" name="Google Shape;177;p19"/>
          <p:cNvSpPr txBox="1"/>
          <p:nvPr/>
        </p:nvSpPr>
        <p:spPr>
          <a:xfrm>
            <a:off x="658850" y="4409667"/>
            <a:ext cx="3289800" cy="31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u="sng">
                <a:solidFill>
                  <a:schemeClr val="hlink"/>
                </a:solidFill>
                <a:hlinkClick r:id="rId3"/>
              </a:rPr>
              <a:t>http://www.bristol.ac.uk/geography/research/hydrology/models/lisflood</a:t>
            </a:r>
            <a:endParaRPr sz="700"/>
          </a:p>
        </p:txBody>
      </p:sp>
      <p:pic>
        <p:nvPicPr>
          <p:cNvPr id="178" name="Google Shape;178;p19"/>
          <p:cNvPicPr preferRelativeResize="0"/>
          <p:nvPr/>
        </p:nvPicPr>
        <p:blipFill>
          <a:blip r:embed="rId4">
            <a:alphaModFix/>
          </a:blip>
          <a:stretch>
            <a:fillRect/>
          </a:stretch>
        </p:blipFill>
        <p:spPr>
          <a:xfrm>
            <a:off x="765539" y="2667899"/>
            <a:ext cx="3075938" cy="1741768"/>
          </a:xfrm>
          <a:prstGeom prst="rect">
            <a:avLst/>
          </a:prstGeom>
          <a:noFill/>
          <a:ln>
            <a:noFill/>
          </a:ln>
        </p:spPr>
      </p:pic>
      <p:pic>
        <p:nvPicPr>
          <p:cNvPr id="179" name="Google Shape;179;p19"/>
          <p:cNvPicPr preferRelativeResize="0"/>
          <p:nvPr/>
        </p:nvPicPr>
        <p:blipFill>
          <a:blip r:embed="rId5">
            <a:alphaModFix/>
          </a:blip>
          <a:stretch>
            <a:fillRect/>
          </a:stretch>
        </p:blipFill>
        <p:spPr>
          <a:xfrm>
            <a:off x="4291175" y="2537276"/>
            <a:ext cx="4045224" cy="2236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Procedural</a:t>
            </a:r>
            <a:r>
              <a:rPr lang="en"/>
              <a:t> Mesh</a:t>
            </a:r>
            <a:r>
              <a:rPr lang="en"/>
              <a:t> Generation</a:t>
            </a:r>
            <a:endParaRPr/>
          </a:p>
        </p:txBody>
      </p:sp>
      <p:sp>
        <p:nvSpPr>
          <p:cNvPr id="185" name="Google Shape;185;p20"/>
          <p:cNvSpPr txBox="1"/>
          <p:nvPr>
            <p:ph idx="1" type="body"/>
          </p:nvPr>
        </p:nvSpPr>
        <p:spPr>
          <a:xfrm>
            <a:off x="1297500" y="139730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Rewrote how procedural meshes were created and handled</a:t>
            </a:r>
            <a:endParaRPr/>
          </a:p>
          <a:p>
            <a:pPr indent="-311150" lvl="0" marL="457200" rtl="0" algn="l">
              <a:spcBef>
                <a:spcPts val="0"/>
              </a:spcBef>
              <a:spcAft>
                <a:spcPts val="0"/>
              </a:spcAft>
              <a:buSzPts val="1300"/>
              <a:buChar char="●"/>
            </a:pPr>
            <a:r>
              <a:rPr lang="en"/>
              <a:t>Changed the mesh rendering style to fit the client’s preferences and needs</a:t>
            </a:r>
            <a:endParaRPr/>
          </a:p>
          <a:p>
            <a:pPr indent="-311150" lvl="0" marL="457200" rtl="0" algn="l">
              <a:spcBef>
                <a:spcPts val="0"/>
              </a:spcBef>
              <a:spcAft>
                <a:spcPts val="0"/>
              </a:spcAft>
              <a:buSzPts val="1300"/>
              <a:buChar char="●"/>
            </a:pPr>
            <a:r>
              <a:rPr lang="en"/>
              <a:t>Now stands as a much truer representation of the data provided (same resolution)</a:t>
            </a:r>
            <a:endParaRPr/>
          </a:p>
          <a:p>
            <a:pPr indent="-311150" lvl="0" marL="457200" rtl="0" algn="l">
              <a:spcBef>
                <a:spcPts val="0"/>
              </a:spcBef>
              <a:spcAft>
                <a:spcPts val="0"/>
              </a:spcAft>
              <a:buSzPts val="1300"/>
              <a:buChar char="●"/>
            </a:pPr>
            <a:r>
              <a:rPr lang="en"/>
              <a:t>Scalable and reliable</a:t>
            </a:r>
            <a:endParaRPr/>
          </a:p>
          <a:p>
            <a:pPr indent="0" lvl="0" marL="0" rtl="0" algn="l">
              <a:spcBef>
                <a:spcPts val="1600"/>
              </a:spcBef>
              <a:spcAft>
                <a:spcPts val="1600"/>
              </a:spcAft>
              <a:buNone/>
            </a:pPr>
            <a:r>
              <a:t/>
            </a:r>
            <a:endParaRPr/>
          </a:p>
        </p:txBody>
      </p:sp>
      <p:pic>
        <p:nvPicPr>
          <p:cNvPr id="186" name="Google Shape;186;p20"/>
          <p:cNvPicPr preferRelativeResize="0"/>
          <p:nvPr/>
        </p:nvPicPr>
        <p:blipFill>
          <a:blip r:embed="rId3">
            <a:alphaModFix/>
          </a:blip>
          <a:stretch>
            <a:fillRect/>
          </a:stretch>
        </p:blipFill>
        <p:spPr>
          <a:xfrm>
            <a:off x="5409512" y="2571750"/>
            <a:ext cx="3071112" cy="2257225"/>
          </a:xfrm>
          <a:prstGeom prst="rect">
            <a:avLst/>
          </a:prstGeom>
          <a:noFill/>
          <a:ln>
            <a:noFill/>
          </a:ln>
        </p:spPr>
      </p:pic>
      <p:pic>
        <p:nvPicPr>
          <p:cNvPr id="187" name="Google Shape;187;p20"/>
          <p:cNvPicPr preferRelativeResize="0"/>
          <p:nvPr/>
        </p:nvPicPr>
        <p:blipFill>
          <a:blip r:embed="rId4">
            <a:alphaModFix/>
          </a:blip>
          <a:stretch>
            <a:fillRect/>
          </a:stretch>
        </p:blipFill>
        <p:spPr>
          <a:xfrm>
            <a:off x="1041900" y="2793050"/>
            <a:ext cx="3619376" cy="20359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Handling</a:t>
            </a:r>
            <a:endParaRPr/>
          </a:p>
        </p:txBody>
      </p:sp>
      <p:sp>
        <p:nvSpPr>
          <p:cNvPr id="193" name="Google Shape;193;p21"/>
          <p:cNvSpPr txBox="1"/>
          <p:nvPr>
            <p:ph idx="1" type="body"/>
          </p:nvPr>
        </p:nvSpPr>
        <p:spPr>
          <a:xfrm>
            <a:off x="1297500" y="1397300"/>
            <a:ext cx="7038900" cy="29112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Current data files are for the tidal height, river inputs and the terrain </a:t>
            </a:r>
            <a:endParaRPr/>
          </a:p>
          <a:p>
            <a:pPr indent="-311150" lvl="0" marL="457200" rtl="0" algn="l">
              <a:lnSpc>
                <a:spcPct val="115000"/>
              </a:lnSpc>
              <a:spcBef>
                <a:spcPts val="0"/>
              </a:spcBef>
              <a:spcAft>
                <a:spcPts val="0"/>
              </a:spcAft>
              <a:buSzPts val="1300"/>
              <a:buChar char="●"/>
            </a:pPr>
            <a:r>
              <a:rPr lang="en"/>
              <a:t>Created a file parser to port the data files provided by the client (.txt) into a format which can be easily read into Unreal Engine (.csv)</a:t>
            </a:r>
            <a:endParaRPr/>
          </a:p>
          <a:p>
            <a:pPr indent="-311150" lvl="0" marL="457200" rtl="0" algn="l">
              <a:lnSpc>
                <a:spcPct val="115000"/>
              </a:lnSpc>
              <a:spcBef>
                <a:spcPts val="0"/>
              </a:spcBef>
              <a:spcAft>
                <a:spcPts val="0"/>
              </a:spcAft>
              <a:buSzPts val="1300"/>
              <a:buChar char="●"/>
            </a:pPr>
            <a:r>
              <a:rPr lang="en"/>
              <a:t>Created Blueprint structures in alignment with the client’s data format</a:t>
            </a:r>
            <a:endParaRPr/>
          </a:p>
          <a:p>
            <a:pPr indent="-311150" lvl="0" marL="457200" rtl="0" algn="l">
              <a:lnSpc>
                <a:spcPct val="115000"/>
              </a:lnSpc>
              <a:spcBef>
                <a:spcPts val="0"/>
              </a:spcBef>
              <a:spcAft>
                <a:spcPts val="0"/>
              </a:spcAft>
              <a:buSzPts val="1300"/>
              <a:buChar char="●"/>
            </a:pPr>
            <a:r>
              <a:rPr lang="en"/>
              <a:t>Easily switch out data files through Blueprints </a:t>
            </a:r>
            <a:endParaRPr/>
          </a:p>
          <a:p>
            <a:pPr indent="-311150" lvl="0" marL="457200" rtl="0" algn="l">
              <a:lnSpc>
                <a:spcPct val="115000"/>
              </a:lnSpc>
              <a:spcBef>
                <a:spcPts val="0"/>
              </a:spcBef>
              <a:spcAft>
                <a:spcPts val="0"/>
              </a:spcAft>
              <a:buSzPts val="1300"/>
              <a:buChar char="●"/>
            </a:pPr>
            <a:r>
              <a:rPr lang="en"/>
              <a:t>Could be extended to handle more data formats easily </a:t>
            </a:r>
            <a:endParaRPr/>
          </a:p>
          <a:p>
            <a:pPr indent="-311150" lvl="0" marL="457200" rtl="0" algn="l">
              <a:lnSpc>
                <a:spcPct val="115000"/>
              </a:lnSpc>
              <a:spcBef>
                <a:spcPts val="0"/>
              </a:spcBef>
              <a:spcAft>
                <a:spcPts val="0"/>
              </a:spcAft>
              <a:buSzPts val="1300"/>
              <a:buChar char="●"/>
            </a:pPr>
            <a:r>
              <a:rPr lang="en"/>
              <a:t>Tested multiple data sets</a:t>
            </a:r>
            <a:endParaRPr/>
          </a:p>
          <a:p>
            <a:pPr indent="0" lvl="0" marL="0" rtl="0" algn="l">
              <a:spcBef>
                <a:spcPts val="1600"/>
              </a:spcBef>
              <a:spcAft>
                <a:spcPts val="1600"/>
              </a:spcAft>
              <a:buNone/>
            </a:pPr>
            <a:r>
              <a:t/>
            </a:r>
            <a:endParaRPr/>
          </a:p>
        </p:txBody>
      </p:sp>
      <p:pic>
        <p:nvPicPr>
          <p:cNvPr id="194" name="Google Shape;194;p21"/>
          <p:cNvPicPr preferRelativeResize="0"/>
          <p:nvPr/>
        </p:nvPicPr>
        <p:blipFill>
          <a:blip r:embed="rId3">
            <a:alphaModFix/>
          </a:blip>
          <a:stretch>
            <a:fillRect/>
          </a:stretch>
        </p:blipFill>
        <p:spPr>
          <a:xfrm>
            <a:off x="425363" y="3543563"/>
            <a:ext cx="2105025" cy="1181100"/>
          </a:xfrm>
          <a:prstGeom prst="rect">
            <a:avLst/>
          </a:prstGeom>
          <a:noFill/>
          <a:ln>
            <a:noFill/>
          </a:ln>
        </p:spPr>
      </p:pic>
      <p:pic>
        <p:nvPicPr>
          <p:cNvPr id="195" name="Google Shape;195;p21"/>
          <p:cNvPicPr preferRelativeResize="0"/>
          <p:nvPr/>
        </p:nvPicPr>
        <p:blipFill>
          <a:blip r:embed="rId4">
            <a:alphaModFix/>
          </a:blip>
          <a:stretch>
            <a:fillRect/>
          </a:stretch>
        </p:blipFill>
        <p:spPr>
          <a:xfrm>
            <a:off x="3014675" y="3283650"/>
            <a:ext cx="5881624" cy="1634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